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77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7796D-1C2A-4BC1-9712-5140FC0EEF28}" type="datetimeFigureOut">
              <a:rPr lang="sv-SE" smtClean="0"/>
              <a:pPr/>
              <a:t>2016-07-12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412C0-0F68-4BDE-848C-87370BF19FA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Pres</a:t>
            </a:r>
            <a:r>
              <a:rPr lang="sv-SE" dirty="0" smtClean="0"/>
              <a:t>: leg psykolog leg psykoterapeut arbetat med DBT sedan 2013, Gävle, Uppsala,</a:t>
            </a:r>
            <a:r>
              <a:rPr lang="sv-SE" baseline="0" dirty="0" smtClean="0"/>
              <a:t> Borås.</a:t>
            </a:r>
          </a:p>
          <a:p>
            <a:r>
              <a:rPr lang="sv-SE" baseline="0" dirty="0" smtClean="0"/>
              <a:t>Berätta om projektet, Utökad färdighetsträning, gruppbehandling. ”Utökad”, innehåller en del moment från individualterapi. Flera team i landet visat intresse för </a:t>
            </a:r>
            <a:r>
              <a:rPr lang="sv-SE" baseline="0" dirty="0" err="1" smtClean="0"/>
              <a:t>matr</a:t>
            </a:r>
            <a:r>
              <a:rPr lang="sv-SE" baseline="0" dirty="0" smtClean="0"/>
              <a:t>, passa på att berätta här. Går igenom </a:t>
            </a:r>
            <a:r>
              <a:rPr lang="sv-SE" baseline="0" dirty="0" err="1" smtClean="0"/>
              <a:t>slides</a:t>
            </a:r>
            <a:r>
              <a:rPr lang="sv-SE" baseline="0" dirty="0" smtClean="0"/>
              <a:t> först och tid för frågor och diskussion sedan.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Medelvärden. Ju lägre värde,</a:t>
            </a:r>
            <a:r>
              <a:rPr lang="sv-SE" baseline="0" dirty="0" smtClean="0"/>
              <a:t> ju mindre psykisk ohälsa. Fick ej in </a:t>
            </a:r>
            <a:r>
              <a:rPr lang="sv-SE" baseline="0" dirty="0" err="1" smtClean="0"/>
              <a:t>tillr</a:t>
            </a:r>
            <a:r>
              <a:rPr lang="sv-SE" baseline="0" dirty="0" smtClean="0"/>
              <a:t> m </a:t>
            </a:r>
            <a:r>
              <a:rPr lang="sv-SE" baseline="0" dirty="0" err="1" smtClean="0"/>
              <a:t>uppf</a:t>
            </a:r>
            <a:r>
              <a:rPr lang="sv-SE" baseline="0" dirty="0" smtClean="0"/>
              <a:t> mätningar.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Wilcoxon</a:t>
            </a:r>
            <a:r>
              <a:rPr lang="sv-SE" dirty="0" smtClean="0"/>
              <a:t> rangsummetest</a:t>
            </a:r>
          </a:p>
          <a:p>
            <a:r>
              <a:rPr lang="sv-SE" dirty="0" smtClean="0"/>
              <a:t> (över 0,80)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Grupp 1 och 2, 3 mätpunkter. Upplevd hanterbarhet, högre skattning, högre hanterbarhet.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Wilcoxon</a:t>
            </a:r>
            <a:r>
              <a:rPr lang="sv-SE" dirty="0" smtClean="0"/>
              <a:t> rangsummetest första session, sista session.</a:t>
            </a:r>
          </a:p>
          <a:p>
            <a:r>
              <a:rPr lang="sv-SE" dirty="0" smtClean="0"/>
              <a:t>Cohens</a:t>
            </a:r>
            <a:r>
              <a:rPr lang="sv-SE" baseline="0" dirty="0" smtClean="0"/>
              <a:t> d </a:t>
            </a:r>
            <a:r>
              <a:rPr lang="sv-SE" dirty="0" smtClean="0"/>
              <a:t>över 0,80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Ett par:</a:t>
            </a:r>
            <a:r>
              <a:rPr lang="sv-SE" baseline="0" dirty="0" smtClean="0"/>
              <a:t> För få </a:t>
            </a:r>
            <a:r>
              <a:rPr lang="sv-SE" baseline="0" dirty="0" err="1" smtClean="0"/>
              <a:t>sess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Betade av många på väntelista, blev också en ”rensning” av patienter</a:t>
            </a:r>
            <a:r>
              <a:rPr lang="sv-SE" baseline="0" dirty="0" smtClean="0"/>
              <a:t> som stod på listan men </a:t>
            </a:r>
            <a:r>
              <a:rPr lang="sv-SE" baseline="0" dirty="0" err="1" smtClean="0"/>
              <a:t>eg</a:t>
            </a:r>
            <a:r>
              <a:rPr lang="sv-SE" baseline="0" dirty="0" smtClean="0"/>
              <a:t> inte hade behov/önskan om behandling.</a:t>
            </a:r>
          </a:p>
          <a:p>
            <a:r>
              <a:rPr lang="sv-SE" baseline="0" dirty="0" smtClean="0"/>
              <a:t>Ökad väntetid, trots fortsatt snäva kriterier DBT- saknat </a:t>
            </a:r>
            <a:r>
              <a:rPr lang="sv-SE" baseline="0" dirty="0" err="1" smtClean="0"/>
              <a:t>MBT-team</a:t>
            </a:r>
            <a:r>
              <a:rPr lang="sv-SE" baseline="0" dirty="0" smtClean="0"/>
              <a:t> på mottagningen.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Kan diskutera om erbjuda denna hemmasnickrade variant</a:t>
            </a:r>
            <a:r>
              <a:rPr lang="sv-SE" baseline="0" dirty="0" smtClean="0"/>
              <a:t> eller ej. </a:t>
            </a:r>
            <a:r>
              <a:rPr lang="sv-SE" dirty="0" smtClean="0"/>
              <a:t>Utöver livbåten, också några flytvästar att dela ut.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Prövade ändra regler för </a:t>
            </a:r>
            <a:r>
              <a:rPr lang="sv-SE" dirty="0" err="1" smtClean="0"/>
              <a:t>autebivanden/avslut</a:t>
            </a:r>
            <a:r>
              <a:rPr lang="sv-SE" baseline="0" dirty="0" smtClean="0"/>
              <a:t> mellan grupp 1 och de andra, hjälpte ej.</a:t>
            </a:r>
            <a:endParaRPr lang="sv-SE" dirty="0" smtClean="0"/>
          </a:p>
          <a:p>
            <a:r>
              <a:rPr lang="sv-SE" dirty="0" smtClean="0"/>
              <a:t>Om fortsätta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erbjuda-pröva</a:t>
            </a:r>
            <a:r>
              <a:rPr lang="sv-SE" baseline="0" dirty="0" smtClean="0"/>
              <a:t> detta.</a:t>
            </a:r>
          </a:p>
          <a:p>
            <a:r>
              <a:rPr lang="sv-SE" baseline="0" dirty="0" smtClean="0"/>
              <a:t>Ta bort </a:t>
            </a:r>
            <a:r>
              <a:rPr lang="sv-SE" baseline="0" dirty="0" err="1" smtClean="0"/>
              <a:t>moment-deltagarna</a:t>
            </a:r>
            <a:r>
              <a:rPr lang="sv-SE" baseline="0" dirty="0" smtClean="0"/>
              <a:t> själva tyckte inte att något skulle bort. Inleda med </a:t>
            </a:r>
            <a:r>
              <a:rPr lang="sv-SE" baseline="0" dirty="0" err="1" smtClean="0"/>
              <a:t>livsmål-tufft</a:t>
            </a:r>
            <a:r>
              <a:rPr lang="sv-SE" baseline="0" dirty="0" smtClean="0"/>
              <a:t>. Kedjeanalys, för lite för att bli hjälpsamt? Självregistrering, få använder?</a:t>
            </a:r>
          </a:p>
          <a:p>
            <a:r>
              <a:rPr lang="sv-SE" baseline="0" dirty="0" smtClean="0"/>
              <a:t>Tät individuell kontakt- behövs möjligen för mot. I grupp 2 tydligt de med tät kontakt stannade kvar. </a:t>
            </a:r>
            <a:r>
              <a:rPr lang="sv-SE" baseline="0" dirty="0" err="1" smtClean="0"/>
              <a:t>ERGT-innebär</a:t>
            </a:r>
            <a:r>
              <a:rPr lang="sv-SE" baseline="0" dirty="0" smtClean="0"/>
              <a:t> även tät kontakt. Telestöd verkar ej ha samma motiverande effekt. Grupp 2tydligt ytterligheter avbröt.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Patienter på väntelista han göra allvarliga</a:t>
            </a:r>
            <a:r>
              <a:rPr lang="sv-SE" baseline="0" dirty="0" smtClean="0"/>
              <a:t> s-försök innan de kom till behandling, patienter ringde upprepade gånger bad att få börja. 100 drunknande i vattnen, livbåt för 10 pers.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En del patienter med lindrigare problematik stod</a:t>
            </a:r>
            <a:r>
              <a:rPr lang="sv-SE" baseline="0" dirty="0" smtClean="0"/>
              <a:t> på väntelistan, men i praktiken fick de ingen hjälp eller fick vänta mycket länge.</a:t>
            </a:r>
          </a:p>
          <a:p>
            <a:r>
              <a:rPr lang="sv-SE" baseline="0" dirty="0" smtClean="0"/>
              <a:t>Nya </a:t>
            </a:r>
            <a:r>
              <a:rPr lang="sv-SE" baseline="0" dirty="0" err="1" smtClean="0"/>
              <a:t>forskningsres</a:t>
            </a:r>
            <a:r>
              <a:rPr lang="sv-SE" baseline="0" dirty="0" smtClean="0"/>
              <a:t>. Anledning att vi inte best oss göra ERGT: Manualen under utprovning då, behöva lära ny metod, dessutom inriktad på </a:t>
            </a:r>
            <a:r>
              <a:rPr lang="sv-SE" baseline="0" dirty="0" err="1" smtClean="0"/>
              <a:t>självskadandepat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Behov av insats på denna nivå verkar stort, redan medan</a:t>
            </a:r>
            <a:r>
              <a:rPr lang="sv-SE" baseline="0" dirty="0" smtClean="0"/>
              <a:t> första omgången pågick hörde andra team i landet av sig och vill ha </a:t>
            </a:r>
            <a:r>
              <a:rPr lang="sv-SE" baseline="0" dirty="0" err="1" smtClean="0"/>
              <a:t>matr</a:t>
            </a:r>
            <a:r>
              <a:rPr lang="sv-SE" baseline="0" dirty="0" smtClean="0"/>
              <a:t>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Grupp 2 , tillgång till pers, samt betat av en del av våra lindrigare </a:t>
            </a:r>
            <a:r>
              <a:rPr lang="sv-SE" dirty="0" err="1" smtClean="0"/>
              <a:t>pat</a:t>
            </a:r>
            <a:endParaRPr lang="sv-SE" dirty="0" smtClean="0"/>
          </a:p>
          <a:p>
            <a:r>
              <a:rPr lang="sv-SE" dirty="0" smtClean="0"/>
              <a:t>Grupp 3 </a:t>
            </a:r>
            <a:r>
              <a:rPr lang="sv-SE" dirty="0" err="1" smtClean="0"/>
              <a:t>Skene</a:t>
            </a:r>
            <a:r>
              <a:rPr lang="sv-SE" dirty="0" smtClean="0"/>
              <a:t> haft </a:t>
            </a:r>
            <a:r>
              <a:rPr lang="sv-SE" dirty="0" err="1" smtClean="0"/>
              <a:t>DBT-team</a:t>
            </a:r>
            <a:r>
              <a:rPr lang="sv-SE" dirty="0" smtClean="0"/>
              <a:t>, bara två </a:t>
            </a:r>
            <a:r>
              <a:rPr lang="sv-SE" dirty="0" err="1" smtClean="0"/>
              <a:t>teammedlemmar</a:t>
            </a:r>
            <a:r>
              <a:rPr lang="sv-SE" dirty="0" smtClean="0"/>
              <a:t> kvar, kunde ej erbjuda DBT. Erbjuda</a:t>
            </a:r>
            <a:r>
              <a:rPr lang="sv-SE" baseline="0" dirty="0" smtClean="0"/>
              <a:t> någon riktad </a:t>
            </a:r>
            <a:r>
              <a:rPr lang="sv-SE" baseline="0" dirty="0" err="1" smtClean="0"/>
              <a:t>beh</a:t>
            </a:r>
            <a:r>
              <a:rPr lang="sv-SE" baseline="0" dirty="0" smtClean="0"/>
              <a:t> med fokus på </a:t>
            </a:r>
            <a:r>
              <a:rPr lang="sv-SE" baseline="0" dirty="0" err="1" smtClean="0"/>
              <a:t>em</a:t>
            </a:r>
            <a:r>
              <a:rPr lang="sv-SE" baseline="0" dirty="0" smtClean="0"/>
              <a:t> inst.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Emotionell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inst</a:t>
            </a:r>
            <a:r>
              <a:rPr lang="sv-SE" baseline="0" dirty="0" smtClean="0"/>
              <a:t> och </a:t>
            </a:r>
            <a:r>
              <a:rPr lang="sv-SE" baseline="0" dirty="0" err="1" smtClean="0"/>
              <a:t>biosoc</a:t>
            </a:r>
            <a:r>
              <a:rPr lang="sv-SE" baseline="0" dirty="0" smtClean="0"/>
              <a:t> teorin anpassad till blandad diagnosgrupp.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Lite oklart hur vi räknat ”fullföljt” I första gruppen någon hoppat av 2 gånger innan avslut, lämnat efterskattning,</a:t>
            </a:r>
            <a:r>
              <a:rPr lang="sv-SE" baseline="0" dirty="0" smtClean="0"/>
              <a:t> räknat med, i grupp 3 tror kanske någon som fullföljt som ej lämnat in </a:t>
            </a:r>
            <a:r>
              <a:rPr lang="sv-SE" baseline="0" dirty="0" err="1" smtClean="0"/>
              <a:t>efterfrormulär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Gemensamt: Svårigheter att handskas med känslor, och/eller</a:t>
            </a:r>
            <a:r>
              <a:rPr lang="sv-SE" baseline="0" dirty="0" smtClean="0"/>
              <a:t> </a:t>
            </a:r>
            <a:r>
              <a:rPr lang="sv-SE" dirty="0" smtClean="0"/>
              <a:t>relationer, behov av färdigheter på dessa områden.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CORE-OM Evans</a:t>
            </a:r>
            <a:r>
              <a:rPr lang="sv-SE" baseline="0" dirty="0" smtClean="0"/>
              <a:t> et al (2009) </a:t>
            </a:r>
            <a:r>
              <a:rPr lang="sv-SE" baseline="0" dirty="0" err="1" smtClean="0"/>
              <a:t>Test-retestrealiabilitet</a:t>
            </a:r>
            <a:r>
              <a:rPr lang="sv-SE" baseline="0" dirty="0" smtClean="0"/>
              <a:t> 0.75-0.95, Elfström et al (2012), svensk validering, stor skillnad kliniskt icke-kliniskt </a:t>
            </a:r>
            <a:r>
              <a:rPr lang="sv-SE" baseline="0" dirty="0" err="1" smtClean="0"/>
              <a:t>sample</a:t>
            </a:r>
            <a:r>
              <a:rPr lang="sv-SE" baseline="0" dirty="0" smtClean="0"/>
              <a:t>. Tommy Skjulsvik forskar, utvärderar alla terapier inom SÄS med detta instr.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12C0-0F68-4BDE-848C-87370BF19FA2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ätvinklig triangel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grpSp>
        <p:nvGrpSpPr>
          <p:cNvPr id="2" name="Grup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ihandsfigu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ihandsfigu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ihandsfigu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98B895-EE25-48F3-ACED-97D81604B102}" type="datetimeFigureOut">
              <a:rPr lang="sv-SE" smtClean="0"/>
              <a:pPr/>
              <a:t>2016-07-12</a:t>
            </a:fld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31824F-140E-4E70-9901-1FB30D8113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8B895-EE25-48F3-ACED-97D81604B102}" type="datetimeFigureOut">
              <a:rPr lang="sv-SE" smtClean="0"/>
              <a:pPr/>
              <a:t>2016-07-12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1824F-140E-4E70-9901-1FB30D8113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8B895-EE25-48F3-ACED-97D81604B102}" type="datetimeFigureOut">
              <a:rPr lang="sv-SE" smtClean="0"/>
              <a:pPr/>
              <a:t>2016-07-12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1824F-140E-4E70-9901-1FB30D8113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8B895-EE25-48F3-ACED-97D81604B102}" type="datetimeFigureOut">
              <a:rPr lang="sv-SE" smtClean="0"/>
              <a:pPr/>
              <a:t>2016-07-12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1824F-140E-4E70-9901-1FB30D8113E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8B895-EE25-48F3-ACED-97D81604B102}" type="datetimeFigureOut">
              <a:rPr lang="sv-SE" smtClean="0"/>
              <a:pPr/>
              <a:t>2016-07-12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1824F-140E-4E70-9901-1FB30D8113E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V-form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-form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8B895-EE25-48F3-ACED-97D81604B102}" type="datetimeFigureOut">
              <a:rPr lang="sv-SE" smtClean="0"/>
              <a:pPr/>
              <a:t>2016-07-12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1824F-140E-4E70-9901-1FB30D8113E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8B895-EE25-48F3-ACED-97D81604B102}" type="datetimeFigureOut">
              <a:rPr lang="sv-SE" smtClean="0"/>
              <a:pPr/>
              <a:t>2016-07-12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1824F-140E-4E70-9901-1FB30D8113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8B895-EE25-48F3-ACED-97D81604B102}" type="datetimeFigureOut">
              <a:rPr lang="sv-SE" smtClean="0"/>
              <a:pPr/>
              <a:t>2016-07-12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1824F-140E-4E70-9901-1FB30D8113E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8B895-EE25-48F3-ACED-97D81604B102}" type="datetimeFigureOut">
              <a:rPr lang="sv-SE" smtClean="0"/>
              <a:pPr/>
              <a:t>2016-07-12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1824F-140E-4E70-9901-1FB30D8113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98B895-EE25-48F3-ACED-97D81604B102}" type="datetimeFigureOut">
              <a:rPr lang="sv-SE" smtClean="0"/>
              <a:pPr/>
              <a:t>2016-07-12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1824F-140E-4E70-9901-1FB30D8113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98B895-EE25-48F3-ACED-97D81604B102}" type="datetimeFigureOut">
              <a:rPr lang="sv-SE" smtClean="0"/>
              <a:pPr/>
              <a:t>2016-07-12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31824F-140E-4E70-9901-1FB30D8113E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ihandsfigu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ätvinklig triangel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-form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-form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ihandsfigu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ätvinklig triangel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Platshållare för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98B895-EE25-48F3-ACED-97D81604B102}" type="datetimeFigureOut">
              <a:rPr lang="sv-SE" smtClean="0"/>
              <a:pPr/>
              <a:t>2016-07-12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31824F-140E-4E70-9901-1FB30D8113E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200" dirty="0" smtClean="0"/>
              <a:t>Utvärdering av 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dirty="0" smtClean="0"/>
              <a:t>Utökad färdighetsträning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Gruppbehandling baserad på </a:t>
            </a:r>
            <a:r>
              <a:rPr lang="sv-SE" dirty="0" err="1" smtClean="0"/>
              <a:t>DBT-färdigheter</a:t>
            </a:r>
            <a:r>
              <a:rPr lang="sv-SE" dirty="0" smtClean="0"/>
              <a:t> vid vuxenpsykiatriska kliniken SÄS 2014-2016</a:t>
            </a:r>
          </a:p>
          <a:p>
            <a:r>
              <a:rPr lang="sv-SE" sz="2200" dirty="0" smtClean="0"/>
              <a:t>Martina </a:t>
            </a:r>
            <a:r>
              <a:rPr lang="sv-SE" sz="2200" dirty="0" err="1" smtClean="0"/>
              <a:t>Datavs</a:t>
            </a:r>
            <a:r>
              <a:rPr lang="sv-SE" sz="2200" dirty="0" smtClean="0"/>
              <a:t> Johansson</a:t>
            </a:r>
            <a:endParaRPr lang="sv-SE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29 patienter påbörjade</a:t>
            </a:r>
          </a:p>
          <a:p>
            <a:endParaRPr lang="sv-SE" dirty="0" smtClean="0"/>
          </a:p>
          <a:p>
            <a:r>
              <a:rPr lang="sv-SE" dirty="0" smtClean="0"/>
              <a:t>16 fullföljde samt lämnade in eftermätning</a:t>
            </a:r>
          </a:p>
          <a:p>
            <a:endParaRPr lang="sv-SE" dirty="0" smtClean="0"/>
          </a:p>
          <a:p>
            <a:r>
              <a:rPr lang="sv-SE" dirty="0" smtClean="0"/>
              <a:t>Avhopp skedde </a:t>
            </a:r>
            <a:r>
              <a:rPr lang="sv-SE" dirty="0" err="1" smtClean="0"/>
              <a:t>fr</a:t>
            </a:r>
            <a:r>
              <a:rPr lang="sv-SE" dirty="0" smtClean="0"/>
              <a:t> a vid juluppehåll. Orsakerna varierade, </a:t>
            </a:r>
            <a:r>
              <a:rPr lang="sv-SE" dirty="0" err="1" smtClean="0"/>
              <a:t>tex</a:t>
            </a:r>
            <a:r>
              <a:rPr lang="sv-SE" dirty="0" smtClean="0"/>
              <a:t> start av utbildning/jobb, somatisk sjukdom mm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Deltagare</a:t>
            </a:r>
            <a:endParaRPr lang="sv-S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Samtliga var kvinnor</a:t>
            </a:r>
          </a:p>
          <a:p>
            <a:r>
              <a:rPr lang="sv-SE" dirty="0" smtClean="0"/>
              <a:t>Ca hälften av de som började hade BPS, andra diagnoser var: </a:t>
            </a:r>
          </a:p>
          <a:p>
            <a:pPr lvl="1"/>
            <a:r>
              <a:rPr lang="sv-SE" dirty="0" err="1" smtClean="0"/>
              <a:t>Pers.störn</a:t>
            </a:r>
            <a:r>
              <a:rPr lang="sv-SE" dirty="0" smtClean="0"/>
              <a:t>. UNS, </a:t>
            </a:r>
          </a:p>
          <a:p>
            <a:pPr lvl="1"/>
            <a:r>
              <a:rPr lang="sv-SE" dirty="0" smtClean="0"/>
              <a:t>Fobisk </a:t>
            </a:r>
            <a:r>
              <a:rPr lang="sv-SE" dirty="0" err="1" smtClean="0"/>
              <a:t>pers.störn</a:t>
            </a:r>
            <a:r>
              <a:rPr lang="sv-SE" dirty="0" smtClean="0"/>
              <a:t>., </a:t>
            </a:r>
          </a:p>
          <a:p>
            <a:pPr lvl="1"/>
            <a:r>
              <a:rPr lang="sv-SE" dirty="0" smtClean="0"/>
              <a:t>Blandade ångest- och depressionstillstånd</a:t>
            </a:r>
          </a:p>
          <a:p>
            <a:pPr lvl="1"/>
            <a:r>
              <a:rPr lang="sv-SE" dirty="0" smtClean="0"/>
              <a:t>Depression, </a:t>
            </a:r>
          </a:p>
          <a:p>
            <a:pPr lvl="1"/>
            <a:r>
              <a:rPr lang="sv-SE" dirty="0" err="1" smtClean="0"/>
              <a:t>Dystymi</a:t>
            </a:r>
            <a:r>
              <a:rPr lang="sv-SE" dirty="0" smtClean="0"/>
              <a:t>, </a:t>
            </a:r>
          </a:p>
          <a:p>
            <a:pPr lvl="1"/>
            <a:r>
              <a:rPr lang="sv-SE" dirty="0" smtClean="0"/>
              <a:t>Ätstörning, </a:t>
            </a:r>
          </a:p>
          <a:p>
            <a:pPr lvl="1"/>
            <a:r>
              <a:rPr lang="sv-SE" dirty="0" smtClean="0"/>
              <a:t>Bipolärt syndrom</a:t>
            </a:r>
          </a:p>
          <a:p>
            <a:pPr lvl="1"/>
            <a:r>
              <a:rPr lang="sv-SE" dirty="0" smtClean="0"/>
              <a:t>ADHD.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Deltagare (forts)</a:t>
            </a:r>
            <a:endParaRPr lang="sv-S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CORE-OM</a:t>
            </a:r>
          </a:p>
          <a:p>
            <a:pPr lvl="1"/>
            <a:r>
              <a:rPr lang="sv-SE" dirty="0" smtClean="0"/>
              <a:t>Brett självskattningsformulär avseende psykisk ohälsa</a:t>
            </a:r>
          </a:p>
          <a:p>
            <a:pPr lvl="1"/>
            <a:r>
              <a:rPr lang="sv-SE" dirty="0" smtClean="0"/>
              <a:t>Designat för utvärdering av psykoterapi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err="1" smtClean="0"/>
              <a:t>VAS-skalor</a:t>
            </a:r>
            <a:endParaRPr lang="sv-SE" dirty="0" smtClean="0"/>
          </a:p>
          <a:p>
            <a:pPr lvl="1"/>
            <a:r>
              <a:rPr lang="sv-SE" dirty="0" smtClean="0"/>
              <a:t>Hur väl kan du hantera dina..</a:t>
            </a:r>
          </a:p>
          <a:p>
            <a:pPr lvl="2"/>
            <a:r>
              <a:rPr lang="sv-SE" dirty="0" smtClean="0"/>
              <a:t>Psykiska besvär</a:t>
            </a:r>
          </a:p>
          <a:p>
            <a:pPr lvl="2"/>
            <a:r>
              <a:rPr lang="sv-SE" dirty="0" smtClean="0"/>
              <a:t>Känslor</a:t>
            </a:r>
          </a:p>
          <a:p>
            <a:pPr lvl="2"/>
            <a:r>
              <a:rPr lang="sv-SE" dirty="0" smtClean="0"/>
              <a:t>Relationer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err="1" smtClean="0"/>
              <a:t>Patientenkät/kvalitatitv</a:t>
            </a:r>
            <a:r>
              <a:rPr lang="sv-SE" dirty="0" smtClean="0"/>
              <a:t> utvärdering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Mätistrument</a:t>
            </a:r>
            <a:endParaRPr lang="sv-S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Resultat, CORE, alla 3 grupper</a:t>
            </a:r>
            <a:endParaRPr lang="sv-SE" dirty="0"/>
          </a:p>
        </p:txBody>
      </p:sp>
      <p:pic>
        <p:nvPicPr>
          <p:cNvPr id="4" name="Bildobjekt 1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052736"/>
            <a:ext cx="5571839" cy="48188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Skillnaden mellan medianen före (</a:t>
            </a:r>
            <a:r>
              <a:rPr lang="sv-SE" i="1" dirty="0" err="1" smtClean="0"/>
              <a:t>Mdn</a:t>
            </a:r>
            <a:r>
              <a:rPr lang="sv-SE" i="1" dirty="0" smtClean="0"/>
              <a:t> </a:t>
            </a:r>
            <a:r>
              <a:rPr lang="sv-SE" dirty="0" smtClean="0"/>
              <a:t>= 21,3), och efter (</a:t>
            </a:r>
            <a:r>
              <a:rPr lang="sv-SE" i="1" dirty="0" err="1" smtClean="0"/>
              <a:t>Mdn</a:t>
            </a:r>
            <a:r>
              <a:rPr lang="sv-SE" i="1" dirty="0" smtClean="0"/>
              <a:t> </a:t>
            </a:r>
            <a:r>
              <a:rPr lang="sv-SE" dirty="0" smtClean="0"/>
              <a:t>= 17,2) var signifikant, </a:t>
            </a:r>
            <a:r>
              <a:rPr lang="sv-SE" i="1" dirty="0" smtClean="0"/>
              <a:t>p </a:t>
            </a:r>
            <a:r>
              <a:rPr lang="sv-SE" dirty="0" smtClean="0"/>
              <a:t>= .021, Vilket indikerar att på gruppnivå sjönk den psykiska ohälsan mätt med CORE-OM.</a:t>
            </a:r>
          </a:p>
          <a:p>
            <a:endParaRPr lang="sv-SE" dirty="0" smtClean="0"/>
          </a:p>
          <a:p>
            <a:r>
              <a:rPr lang="sv-SE" dirty="0" smtClean="0"/>
              <a:t>Effektstorlek: </a:t>
            </a:r>
            <a:r>
              <a:rPr lang="sv-SE" dirty="0" err="1" smtClean="0"/>
              <a:t>Cohen’s</a:t>
            </a:r>
            <a:r>
              <a:rPr lang="sv-SE" dirty="0" smtClean="0"/>
              <a:t> </a:t>
            </a:r>
            <a:r>
              <a:rPr lang="sv-SE" i="1" dirty="0" smtClean="0"/>
              <a:t>d </a:t>
            </a:r>
            <a:r>
              <a:rPr lang="sv-SE" dirty="0" smtClean="0"/>
              <a:t>= 0,89, vilket kan tolkas som en ”stor effekt” </a:t>
            </a:r>
          </a:p>
          <a:p>
            <a:pPr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Resultat, CORE, forts</a:t>
            </a:r>
            <a:endParaRPr lang="sv-S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Resultat, VAS</a:t>
            </a:r>
            <a:endParaRPr lang="sv-SE" dirty="0"/>
          </a:p>
        </p:txBody>
      </p:sp>
      <p:pic>
        <p:nvPicPr>
          <p:cNvPr id="4" name="Bildobjekt 15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052736"/>
            <a:ext cx="599122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Skillnaden mellan medianvärdena första och sista sessionen:</a:t>
            </a:r>
          </a:p>
          <a:p>
            <a:pPr lvl="1"/>
            <a:r>
              <a:rPr lang="sv-SE" dirty="0" smtClean="0"/>
              <a:t>Besvär första/sista sessionen </a:t>
            </a:r>
            <a:r>
              <a:rPr lang="sv-SE" i="1" dirty="0" smtClean="0"/>
              <a:t>p</a:t>
            </a:r>
            <a:r>
              <a:rPr lang="sv-SE" dirty="0" smtClean="0"/>
              <a:t> = .25</a:t>
            </a:r>
          </a:p>
          <a:p>
            <a:pPr lvl="1"/>
            <a:r>
              <a:rPr lang="sv-SE" dirty="0" smtClean="0"/>
              <a:t>Känslor första/sista </a:t>
            </a:r>
            <a:r>
              <a:rPr lang="sv-SE" i="1" dirty="0" smtClean="0"/>
              <a:t>p</a:t>
            </a:r>
            <a:r>
              <a:rPr lang="sv-SE" dirty="0" smtClean="0"/>
              <a:t> = .023</a:t>
            </a:r>
          </a:p>
          <a:p>
            <a:pPr lvl="1"/>
            <a:r>
              <a:rPr lang="sv-SE" dirty="0" smtClean="0"/>
              <a:t>Relationer första/sista </a:t>
            </a:r>
            <a:r>
              <a:rPr lang="sv-SE" i="1" dirty="0" smtClean="0"/>
              <a:t>p</a:t>
            </a:r>
            <a:r>
              <a:rPr lang="sv-SE" dirty="0" smtClean="0"/>
              <a:t> = .13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Förmågan att hantera känslor skattades alltså signifikant högre vid behandlingsavslut (</a:t>
            </a:r>
            <a:r>
              <a:rPr lang="sv-SE" i="1" dirty="0" err="1" smtClean="0"/>
              <a:t>Mdn</a:t>
            </a:r>
            <a:r>
              <a:rPr lang="sv-SE" i="1" dirty="0" smtClean="0"/>
              <a:t> </a:t>
            </a:r>
            <a:r>
              <a:rPr lang="sv-SE" dirty="0" smtClean="0"/>
              <a:t>= 51) jämfört med vid behandlingsstart (</a:t>
            </a:r>
            <a:r>
              <a:rPr lang="sv-SE" i="1" dirty="0" err="1" smtClean="0"/>
              <a:t>Mdn</a:t>
            </a:r>
            <a:r>
              <a:rPr lang="sv-SE" i="1" dirty="0" smtClean="0"/>
              <a:t> </a:t>
            </a:r>
            <a:r>
              <a:rPr lang="sv-SE" dirty="0" smtClean="0"/>
              <a:t>= 17). 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Effektstorlek för delskalan känslor: </a:t>
            </a:r>
            <a:r>
              <a:rPr lang="sv-SE" dirty="0" err="1" smtClean="0"/>
              <a:t>Cohen’s</a:t>
            </a:r>
            <a:r>
              <a:rPr lang="sv-SE" dirty="0" smtClean="0"/>
              <a:t> </a:t>
            </a:r>
            <a:r>
              <a:rPr lang="sv-SE" i="1" dirty="0" smtClean="0"/>
              <a:t>d </a:t>
            </a:r>
            <a:r>
              <a:rPr lang="sv-SE" dirty="0" smtClean="0"/>
              <a:t>= 1,05, vilket kan tolkas som en ”stor effekt”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Resultat, VAS, forts</a:t>
            </a:r>
            <a:endParaRPr lang="sv-S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Deltagarna tyckte att möjligheten till telefonstöd var positiv, även om det användes i mycket liten utsträckning</a:t>
            </a:r>
          </a:p>
          <a:p>
            <a:endParaRPr lang="sv-SE" dirty="0" smtClean="0"/>
          </a:p>
          <a:p>
            <a:r>
              <a:rPr lang="sv-SE" dirty="0" smtClean="0"/>
              <a:t>Deltagarna var överlag mycket nöjda med</a:t>
            </a:r>
          </a:p>
          <a:p>
            <a:pPr lvl="1"/>
            <a:r>
              <a:rPr lang="sv-SE" dirty="0" smtClean="0"/>
              <a:t>Behandlingens innehåll</a:t>
            </a:r>
          </a:p>
          <a:p>
            <a:pPr lvl="1"/>
            <a:r>
              <a:rPr lang="sv-SE" dirty="0" smtClean="0"/>
              <a:t>Gruppledarnas förmåga att förmedla färdigheter</a:t>
            </a:r>
          </a:p>
          <a:p>
            <a:pPr lvl="1"/>
            <a:r>
              <a:rPr lang="sv-SE" dirty="0" smtClean="0"/>
              <a:t>Gruppledarnas förmåga att stötta och validera</a:t>
            </a:r>
          </a:p>
          <a:p>
            <a:pPr lvl="1"/>
            <a:r>
              <a:rPr lang="sv-SE" dirty="0" smtClean="0"/>
              <a:t>Antalet sessioner</a:t>
            </a:r>
          </a:p>
          <a:p>
            <a:pPr lvl="1"/>
            <a:r>
              <a:rPr lang="sv-SE" dirty="0" smtClean="0"/>
              <a:t>Tiden per tillfälle</a:t>
            </a:r>
          </a:p>
          <a:p>
            <a:pPr lvl="1">
              <a:buNone/>
            </a:pPr>
            <a:endParaRPr 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Resultat, patientenkät</a:t>
            </a:r>
            <a:endParaRPr lang="sv-S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v-SE" altLang="sv-SE" dirty="0" smtClean="0"/>
          </a:p>
          <a:p>
            <a:pPr lvl="1">
              <a:buNone/>
            </a:pPr>
            <a:endParaRPr lang="sv-SE" alt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Väntetiden till DBT vid </a:t>
            </a:r>
            <a:r>
              <a:rPr lang="sv-SE" dirty="0" err="1" smtClean="0"/>
              <a:t>övm</a:t>
            </a:r>
            <a:r>
              <a:rPr lang="sv-SE" dirty="0" smtClean="0"/>
              <a:t> Solhem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187624" y="2276872"/>
          <a:ext cx="6096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Mätpunkt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Median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Spridning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Före 1a grupp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0-26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Efter 1a gruppstart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0-6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5</a:t>
                      </a:r>
                      <a:r>
                        <a:rPr lang="sv-SE" baseline="0" dirty="0" smtClean="0"/>
                        <a:t> mån efter avslut sista grupp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5,5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0,5-10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 de deltagare som fullföljer tycks den psykiska ohälsan minska och den upplevda förmågan att hantera känslor öka</a:t>
            </a:r>
          </a:p>
          <a:p>
            <a:r>
              <a:rPr lang="sv-SE" dirty="0" smtClean="0"/>
              <a:t>Kombinationen av att ha strängare kriterier till standard DBT och erbjuda UF kortade väntetiden till standard DBT</a:t>
            </a:r>
          </a:p>
          <a:p>
            <a:r>
              <a:rPr lang="sv-SE" dirty="0" smtClean="0"/>
              <a:t>Problem:</a:t>
            </a:r>
          </a:p>
          <a:p>
            <a:pPr lvl="1"/>
            <a:r>
              <a:rPr lang="sv-SE" dirty="0" smtClean="0"/>
              <a:t>Ingen kontrollgrupp</a:t>
            </a:r>
          </a:p>
          <a:p>
            <a:pPr lvl="1"/>
            <a:r>
              <a:rPr lang="sv-SE" dirty="0" smtClean="0"/>
              <a:t>Stor andel fullföljer inte</a:t>
            </a:r>
          </a:p>
          <a:p>
            <a:pPr lvl="1"/>
            <a:r>
              <a:rPr lang="sv-SE" dirty="0" smtClean="0"/>
              <a:t>Få uppföljningsmätningar kom in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Slutsatser och Diskussion</a:t>
            </a: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 smtClean="0"/>
              <a:t>Projektet började vid </a:t>
            </a:r>
            <a:r>
              <a:rPr lang="sv-SE" altLang="sv-SE" dirty="0" err="1" smtClean="0"/>
              <a:t>övm</a:t>
            </a:r>
            <a:r>
              <a:rPr lang="sv-SE" altLang="sv-SE" dirty="0" smtClean="0"/>
              <a:t> Solhem</a:t>
            </a:r>
          </a:p>
          <a:p>
            <a:endParaRPr lang="sv-SE" altLang="sv-SE" dirty="0" smtClean="0"/>
          </a:p>
          <a:p>
            <a:r>
              <a:rPr lang="sv-SE" altLang="sv-SE" dirty="0" smtClean="0"/>
              <a:t>Ett av mottagningens uppdrag är att erbjuda behandling för personer med </a:t>
            </a:r>
            <a:r>
              <a:rPr lang="sv-SE" altLang="sv-SE" dirty="0" err="1" smtClean="0"/>
              <a:t>borderlinepersonlighetsstörning</a:t>
            </a:r>
            <a:r>
              <a:rPr lang="sv-SE" altLang="sv-SE" dirty="0" smtClean="0"/>
              <a:t> (BPS)</a:t>
            </a:r>
          </a:p>
          <a:p>
            <a:endParaRPr lang="sv-SE" altLang="sv-SE" dirty="0" smtClean="0"/>
          </a:p>
          <a:p>
            <a:r>
              <a:rPr lang="sv-SE" altLang="sv-SE" dirty="0" smtClean="0"/>
              <a:t>Problem: Lång väntetid till DBT för personer med BPS: Median 8 mån (spridning, 0-26)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</a:t>
            </a:r>
            <a:endParaRPr lang="sv-S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Korta behandlingen något så den hinns med på en termin och inte blir avbruten av lång ledighet </a:t>
            </a:r>
          </a:p>
          <a:p>
            <a:pPr lvl="1"/>
            <a:r>
              <a:rPr lang="sv-SE" dirty="0" smtClean="0"/>
              <a:t>Ta bort moment från individualterapin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Erbjud regelbunden tät individuell kontakt med fast vårdkontakt under tiden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Sträva efter någorlunda jämn funktionsnivå i gruppen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Åtgärder för att öka fullföljande</a:t>
            </a:r>
            <a:endParaRPr lang="sv-S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altLang="sv-SE" sz="2800" dirty="0" smtClean="0"/>
              <a:t>DBT är en mycket omfattande behandling, utformad för högsuicidala eller frekvent självskadande patienter</a:t>
            </a:r>
          </a:p>
          <a:p>
            <a:endParaRPr lang="sv-SE" altLang="sv-SE" sz="2800" dirty="0" smtClean="0"/>
          </a:p>
          <a:p>
            <a:r>
              <a:rPr lang="sv-SE" altLang="sv-SE" sz="2800" dirty="0" smtClean="0"/>
              <a:t>Vi har patienter med BPS eller liknande problematik som inte är suicidala eller självskadande</a:t>
            </a:r>
          </a:p>
          <a:p>
            <a:endParaRPr lang="sv-SE" altLang="sv-SE" sz="2800" dirty="0" smtClean="0"/>
          </a:p>
          <a:p>
            <a:r>
              <a:rPr lang="sv-SE" altLang="sv-SE" sz="2800" dirty="0" smtClean="0"/>
              <a:t>Forskning har på senare år har visat lovande resultat för enbart gruppbehandling (</a:t>
            </a:r>
            <a:r>
              <a:rPr lang="sv-SE" altLang="sv-SE" sz="2800" dirty="0" err="1" smtClean="0"/>
              <a:t>DBT-färdighetsträning</a:t>
            </a:r>
            <a:r>
              <a:rPr lang="sv-SE" altLang="sv-SE" sz="2800" dirty="0" smtClean="0"/>
              <a:t>, ERGT)</a:t>
            </a:r>
          </a:p>
          <a:p>
            <a:r>
              <a:rPr lang="sv-SE" altLang="sv-SE" sz="2000" i="1" dirty="0" err="1" smtClean="0"/>
              <a:t>Soler</a:t>
            </a:r>
            <a:r>
              <a:rPr lang="sv-SE" altLang="sv-SE" sz="2000" i="1" dirty="0" smtClean="0"/>
              <a:t> et al 2009, </a:t>
            </a:r>
            <a:r>
              <a:rPr lang="sv-SE" altLang="sv-SE" sz="2000" i="1" dirty="0" err="1" smtClean="0"/>
              <a:t>Gratz</a:t>
            </a:r>
            <a:r>
              <a:rPr lang="sv-SE" altLang="sv-SE" sz="2000" i="1" dirty="0" smtClean="0"/>
              <a:t> &amp; Gunderson 2006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vi tänkte…</a:t>
            </a: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Utvecklade en gruppbehandlingsmanual Utökad färdighetsträning (UF)</a:t>
            </a:r>
          </a:p>
          <a:p>
            <a:endParaRPr lang="sv-SE" dirty="0" smtClean="0"/>
          </a:p>
          <a:p>
            <a:r>
              <a:rPr lang="sv-SE" dirty="0" smtClean="0"/>
              <a:t>Införde snävare kriterier för standard DBT (BPS+ </a:t>
            </a:r>
            <a:r>
              <a:rPr lang="sv-SE" dirty="0" err="1" smtClean="0"/>
              <a:t>högriskbeteenden/högsuicidalitet</a:t>
            </a:r>
            <a:r>
              <a:rPr lang="sv-SE" dirty="0" smtClean="0"/>
              <a:t>)</a:t>
            </a:r>
          </a:p>
          <a:p>
            <a:endParaRPr lang="sv-SE" dirty="0" smtClean="0"/>
          </a:p>
          <a:p>
            <a:r>
              <a:rPr lang="sv-SE" dirty="0" smtClean="0"/>
              <a:t>Erbjöd andra patienter med emotionell instabilitet deltagande i UF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vi gjorde….</a:t>
            </a:r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Grupp 1, </a:t>
            </a:r>
            <a:r>
              <a:rPr lang="sv-SE" dirty="0" err="1" smtClean="0"/>
              <a:t>övm</a:t>
            </a:r>
            <a:r>
              <a:rPr lang="sv-SE" dirty="0" smtClean="0"/>
              <a:t> Solhem start höst 2014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Grupp 2, </a:t>
            </a:r>
            <a:r>
              <a:rPr lang="sv-SE" dirty="0" err="1" smtClean="0"/>
              <a:t>övm</a:t>
            </a:r>
            <a:r>
              <a:rPr lang="sv-SE" dirty="0" smtClean="0"/>
              <a:t> Solhem + </a:t>
            </a:r>
            <a:r>
              <a:rPr lang="sv-SE" dirty="0" err="1" smtClean="0"/>
              <a:t>övm</a:t>
            </a:r>
            <a:r>
              <a:rPr lang="sv-SE" dirty="0" smtClean="0"/>
              <a:t> Borås, start höst 2015</a:t>
            </a:r>
          </a:p>
          <a:p>
            <a:endParaRPr lang="sv-SE" dirty="0" smtClean="0"/>
          </a:p>
          <a:p>
            <a:r>
              <a:rPr lang="sv-SE" dirty="0" smtClean="0"/>
              <a:t>Grupp 3 </a:t>
            </a:r>
            <a:r>
              <a:rPr lang="sv-SE" dirty="0" err="1" smtClean="0"/>
              <a:t>övm</a:t>
            </a:r>
            <a:r>
              <a:rPr lang="sv-SE" dirty="0" smtClean="0"/>
              <a:t> </a:t>
            </a:r>
            <a:r>
              <a:rPr lang="sv-SE" dirty="0" err="1" smtClean="0"/>
              <a:t>Skene</a:t>
            </a:r>
            <a:r>
              <a:rPr lang="sv-SE" dirty="0" smtClean="0"/>
              <a:t> start höst 2015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Tre grupper har genomförts</a:t>
            </a:r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Patienter med emotionell instabilitet som ej bedöms vara i behov av DBT/MBT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”Utökad färdighetsträning är en behandling för dig som vill ha redskap för att bättre kunna hantera känslor och relationer…”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Inklusionskriterier</a:t>
            </a:r>
            <a:endParaRPr 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 smtClean="0"/>
              <a:t>Hög </a:t>
            </a:r>
            <a:r>
              <a:rPr lang="sv-SE" altLang="sv-SE" dirty="0" err="1" smtClean="0"/>
              <a:t>suicidalitet</a:t>
            </a:r>
            <a:r>
              <a:rPr lang="sv-SE" altLang="sv-SE" dirty="0" smtClean="0"/>
              <a:t> </a:t>
            </a:r>
          </a:p>
          <a:p>
            <a:r>
              <a:rPr lang="sv-SE" altLang="sv-SE" dirty="0" smtClean="0"/>
              <a:t>Självskada/andra högriskbeteenden (undantag fanns)</a:t>
            </a:r>
          </a:p>
          <a:p>
            <a:r>
              <a:rPr lang="sv-SE" altLang="sv-SE" dirty="0" smtClean="0"/>
              <a:t>Psykotiska symtom</a:t>
            </a:r>
          </a:p>
          <a:p>
            <a:r>
              <a:rPr lang="sv-SE" altLang="sv-SE" dirty="0" smtClean="0"/>
              <a:t>Begåvningshandikapp</a:t>
            </a:r>
          </a:p>
          <a:p>
            <a:r>
              <a:rPr lang="sv-SE" altLang="sv-SE" dirty="0" smtClean="0"/>
              <a:t>Maniska symtom</a:t>
            </a:r>
          </a:p>
          <a:p>
            <a:r>
              <a:rPr lang="sv-SE" altLang="sv-SE" dirty="0" smtClean="0"/>
              <a:t>Svårt pågående beroende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Exklusionskriterier</a:t>
            </a:r>
            <a:endParaRPr lang="sv-S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18 sessioner, 2h/tillfälle</a:t>
            </a:r>
          </a:p>
          <a:p>
            <a:r>
              <a:rPr lang="sv-SE" dirty="0" smtClean="0"/>
              <a:t>Alla moduler finns med, dock ej alla färdigheter</a:t>
            </a:r>
          </a:p>
          <a:p>
            <a:r>
              <a:rPr lang="sv-SE" dirty="0" smtClean="0"/>
              <a:t>Moment från individualterapi</a:t>
            </a:r>
          </a:p>
          <a:p>
            <a:pPr lvl="1"/>
            <a:r>
              <a:rPr lang="sv-SE" dirty="0" smtClean="0"/>
              <a:t>Emotionell instabilitet/biosociala teorin</a:t>
            </a:r>
          </a:p>
          <a:p>
            <a:pPr lvl="1"/>
            <a:r>
              <a:rPr lang="sv-SE" dirty="0" smtClean="0"/>
              <a:t>Formulering av livsmål och behandlingsmål</a:t>
            </a:r>
          </a:p>
          <a:p>
            <a:pPr lvl="1"/>
            <a:r>
              <a:rPr lang="sv-SE" dirty="0" smtClean="0"/>
              <a:t>Självregistrering</a:t>
            </a:r>
          </a:p>
          <a:p>
            <a:pPr lvl="1"/>
            <a:r>
              <a:rPr lang="sv-SE" dirty="0" smtClean="0"/>
              <a:t>Kedjeanalys</a:t>
            </a:r>
          </a:p>
          <a:p>
            <a:pPr lvl="1"/>
            <a:r>
              <a:rPr lang="sv-SE" dirty="0" smtClean="0"/>
              <a:t>Möjlighet till telefonstöd kontorstid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UF-manualen</a:t>
            </a:r>
            <a:endParaRPr lang="sv-S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Infoblad till behandlare</a:t>
            </a:r>
          </a:p>
          <a:p>
            <a:endParaRPr lang="sv-SE" dirty="0" smtClean="0"/>
          </a:p>
          <a:p>
            <a:r>
              <a:rPr lang="sv-SE" dirty="0" smtClean="0"/>
              <a:t>Behandlare tar upp tänkbara deltagare på behandlingskonferens</a:t>
            </a:r>
          </a:p>
          <a:p>
            <a:endParaRPr lang="sv-SE" dirty="0" smtClean="0"/>
          </a:p>
          <a:p>
            <a:r>
              <a:rPr lang="sv-SE" dirty="0" smtClean="0"/>
              <a:t>Infoblad till patienten</a:t>
            </a:r>
          </a:p>
          <a:p>
            <a:endParaRPr lang="sv-SE" dirty="0" smtClean="0"/>
          </a:p>
          <a:p>
            <a:r>
              <a:rPr lang="sv-SE" dirty="0" smtClean="0"/>
              <a:t>Patienten träffar en av gruppledarna för bedömnings- och </a:t>
            </a:r>
            <a:r>
              <a:rPr lang="sv-SE" dirty="0" err="1" smtClean="0"/>
              <a:t>comittmentsamtal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 behandlingen</a:t>
            </a:r>
            <a:endParaRPr lang="sv-S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alleri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305</TotalTime>
  <Words>1226</Words>
  <Application>Microsoft Office PowerPoint</Application>
  <PresentationFormat>Bildspel på skärmen (4:3)</PresentationFormat>
  <Paragraphs>182</Paragraphs>
  <Slides>21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Galleri</vt:lpstr>
      <vt:lpstr>Utvärdering av  Utökad färdighetsträning</vt:lpstr>
      <vt:lpstr>Bakgrund</vt:lpstr>
      <vt:lpstr>Hur vi tänkte…</vt:lpstr>
      <vt:lpstr>Vad vi gjorde….</vt:lpstr>
      <vt:lpstr>Tre grupper har genomförts</vt:lpstr>
      <vt:lpstr>Inklusionskriterier</vt:lpstr>
      <vt:lpstr>Exklusionskriterier</vt:lpstr>
      <vt:lpstr>UF-manualen</vt:lpstr>
      <vt:lpstr>Före behandlingen</vt:lpstr>
      <vt:lpstr>Deltagare</vt:lpstr>
      <vt:lpstr>Deltagare (forts)</vt:lpstr>
      <vt:lpstr>Mätistrument</vt:lpstr>
      <vt:lpstr>Resultat, CORE, alla 3 grupper</vt:lpstr>
      <vt:lpstr>Resultat, CORE, forts</vt:lpstr>
      <vt:lpstr>Resultat, VAS</vt:lpstr>
      <vt:lpstr>Resultat, VAS, forts</vt:lpstr>
      <vt:lpstr>Resultat, patientenkät</vt:lpstr>
      <vt:lpstr>Väntetiden till DBT vid övm Solhem</vt:lpstr>
      <vt:lpstr>Slutsatser och Diskussion</vt:lpstr>
      <vt:lpstr>Åtgärder för att öka fullföljande</vt:lpstr>
      <vt:lpstr>Bild 21</vt:lpstr>
    </vt:vector>
  </TitlesOfParts>
  <Company>VGR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Utvärdering av  Utökad färdighetsträning</dc:title>
  <dc:creator>marjo436</dc:creator>
  <cp:lastModifiedBy>marjo436</cp:lastModifiedBy>
  <cp:revision>35</cp:revision>
  <dcterms:created xsi:type="dcterms:W3CDTF">2016-07-11T08:54:40Z</dcterms:created>
  <dcterms:modified xsi:type="dcterms:W3CDTF">2016-07-12T09:54:24Z</dcterms:modified>
</cp:coreProperties>
</file>